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7"/>
  </p:notesMasterIdLst>
  <p:sldIdLst>
    <p:sldId id="275" r:id="rId2"/>
    <p:sldId id="283" r:id="rId3"/>
    <p:sldId id="277" r:id="rId4"/>
    <p:sldId id="285" r:id="rId5"/>
    <p:sldId id="278" r:id="rId6"/>
    <p:sldId id="284" r:id="rId7"/>
    <p:sldId id="279" r:id="rId8"/>
    <p:sldId id="280" r:id="rId9"/>
    <p:sldId id="281" r:id="rId10"/>
    <p:sldId id="282" r:id="rId11"/>
    <p:sldId id="273" r:id="rId12"/>
    <p:sldId id="276" r:id="rId13"/>
    <p:sldId id="274" r:id="rId14"/>
    <p:sldId id="261" r:id="rId15"/>
    <p:sldId id="268" r:id="rId16"/>
    <p:sldId id="269" r:id="rId17"/>
    <p:sldId id="270" r:id="rId18"/>
    <p:sldId id="272" r:id="rId19"/>
    <p:sldId id="263" r:id="rId20"/>
    <p:sldId id="271" r:id="rId21"/>
    <p:sldId id="265" r:id="rId22"/>
    <p:sldId id="257" r:id="rId23"/>
    <p:sldId id="258" r:id="rId24"/>
    <p:sldId id="259" r:id="rId25"/>
    <p:sldId id="260" r:id="rId26"/>
  </p:sldIdLst>
  <p:sldSz cx="11274425" cy="52117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3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7"/>
    <p:restoredTop sz="93598"/>
  </p:normalViewPr>
  <p:slideViewPr>
    <p:cSldViewPr snapToGrid="0" snapToObjects="1" showGuides="1">
      <p:cViewPr>
        <p:scale>
          <a:sx n="143" d="100"/>
          <a:sy n="143" d="100"/>
        </p:scale>
        <p:origin x="1600" y="976"/>
      </p:cViewPr>
      <p:guideLst>
        <p:guide orient="horz" pos="1642"/>
        <p:guide pos="3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A1DBC-3462-A74D-B598-84D1D019740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1143000"/>
            <a:ext cx="667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BA4AA-099D-6847-84E5-5CABD59B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0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1143000"/>
            <a:ext cx="66770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BA4AA-099D-6847-84E5-5CABD59B94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9303" y="852944"/>
            <a:ext cx="8455819" cy="1814466"/>
          </a:xfrm>
        </p:spPr>
        <p:txBody>
          <a:bodyPr anchor="b"/>
          <a:lstStyle>
            <a:lvl1pPr algn="ctr">
              <a:defRPr sz="4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303" y="2737382"/>
            <a:ext cx="8455819" cy="1258303"/>
          </a:xfrm>
        </p:spPr>
        <p:txBody>
          <a:bodyPr/>
          <a:lstStyle>
            <a:lvl1pPr marL="0" indent="0" algn="ctr">
              <a:buNone/>
              <a:defRPr sz="1824"/>
            </a:lvl1pPr>
            <a:lvl2pPr marL="347472" indent="0" algn="ctr">
              <a:buNone/>
              <a:defRPr sz="1520"/>
            </a:lvl2pPr>
            <a:lvl3pPr marL="694944" indent="0" algn="ctr">
              <a:buNone/>
              <a:defRPr sz="1368"/>
            </a:lvl3pPr>
            <a:lvl4pPr marL="1042416" indent="0" algn="ctr">
              <a:buNone/>
              <a:defRPr sz="1216"/>
            </a:lvl4pPr>
            <a:lvl5pPr marL="1389888" indent="0" algn="ctr">
              <a:buNone/>
              <a:defRPr sz="1216"/>
            </a:lvl5pPr>
            <a:lvl6pPr marL="1737360" indent="0" algn="ctr">
              <a:buNone/>
              <a:defRPr sz="1216"/>
            </a:lvl6pPr>
            <a:lvl7pPr marL="2084832" indent="0" algn="ctr">
              <a:buNone/>
              <a:defRPr sz="1216"/>
            </a:lvl7pPr>
            <a:lvl8pPr marL="2432304" indent="0" algn="ctr">
              <a:buNone/>
              <a:defRPr sz="1216"/>
            </a:lvl8pPr>
            <a:lvl9pPr marL="2779776" indent="0" algn="ctr">
              <a:buNone/>
              <a:defRPr sz="12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0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68260" y="277478"/>
            <a:ext cx="2431048" cy="441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5117" y="277478"/>
            <a:ext cx="7152213" cy="441672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7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44" y="1299322"/>
            <a:ext cx="9724192" cy="2167948"/>
          </a:xfrm>
        </p:spPr>
        <p:txBody>
          <a:bodyPr anchor="b"/>
          <a:lstStyle>
            <a:lvl1pPr>
              <a:defRPr sz="4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244" y="3487780"/>
            <a:ext cx="9724192" cy="1140073"/>
          </a:xfrm>
        </p:spPr>
        <p:txBody>
          <a:bodyPr/>
          <a:lstStyle>
            <a:lvl1pPr marL="0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1pPr>
            <a:lvl2pPr marL="347472" indent="0">
              <a:buNone/>
              <a:defRPr sz="1520">
                <a:solidFill>
                  <a:schemeClr val="tx1">
                    <a:tint val="75000"/>
                  </a:schemeClr>
                </a:solidFill>
              </a:defRPr>
            </a:lvl2pPr>
            <a:lvl3pPr marL="694944" indent="0">
              <a:buNone/>
              <a:defRPr sz="1368">
                <a:solidFill>
                  <a:schemeClr val="tx1">
                    <a:tint val="75000"/>
                  </a:schemeClr>
                </a:solidFill>
              </a:defRPr>
            </a:lvl3pPr>
            <a:lvl4pPr marL="1042416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4pPr>
            <a:lvl5pPr marL="1389888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5pPr>
            <a:lvl6pPr marL="1737360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6pPr>
            <a:lvl7pPr marL="2084832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7pPr>
            <a:lvl8pPr marL="2432304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8pPr>
            <a:lvl9pPr marL="2779776" indent="0">
              <a:buNone/>
              <a:defRPr sz="12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8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5117" y="1387390"/>
            <a:ext cx="4791631" cy="3306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7677" y="1387390"/>
            <a:ext cx="4791631" cy="3306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9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85" y="277478"/>
            <a:ext cx="9724192" cy="10073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586" y="1277606"/>
            <a:ext cx="4769610" cy="626135"/>
          </a:xfrm>
        </p:spPr>
        <p:txBody>
          <a:bodyPr anchor="b"/>
          <a:lstStyle>
            <a:lvl1pPr marL="0" indent="0">
              <a:buNone/>
              <a:defRPr sz="1824" b="1"/>
            </a:lvl1pPr>
            <a:lvl2pPr marL="347472" indent="0">
              <a:buNone/>
              <a:defRPr sz="1520" b="1"/>
            </a:lvl2pPr>
            <a:lvl3pPr marL="694944" indent="0">
              <a:buNone/>
              <a:defRPr sz="1368" b="1"/>
            </a:lvl3pPr>
            <a:lvl4pPr marL="1042416" indent="0">
              <a:buNone/>
              <a:defRPr sz="1216" b="1"/>
            </a:lvl4pPr>
            <a:lvl5pPr marL="1389888" indent="0">
              <a:buNone/>
              <a:defRPr sz="1216" b="1"/>
            </a:lvl5pPr>
            <a:lvl6pPr marL="1737360" indent="0">
              <a:buNone/>
              <a:defRPr sz="1216" b="1"/>
            </a:lvl6pPr>
            <a:lvl7pPr marL="2084832" indent="0">
              <a:buNone/>
              <a:defRPr sz="1216" b="1"/>
            </a:lvl7pPr>
            <a:lvl8pPr marL="2432304" indent="0">
              <a:buNone/>
              <a:defRPr sz="1216" b="1"/>
            </a:lvl8pPr>
            <a:lvl9pPr marL="2779776" indent="0">
              <a:buNone/>
              <a:defRPr sz="121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6586" y="1903741"/>
            <a:ext cx="4769610" cy="2800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07678" y="1277606"/>
            <a:ext cx="4793099" cy="626135"/>
          </a:xfrm>
        </p:spPr>
        <p:txBody>
          <a:bodyPr anchor="b"/>
          <a:lstStyle>
            <a:lvl1pPr marL="0" indent="0">
              <a:buNone/>
              <a:defRPr sz="1824" b="1"/>
            </a:lvl1pPr>
            <a:lvl2pPr marL="347472" indent="0">
              <a:buNone/>
              <a:defRPr sz="1520" b="1"/>
            </a:lvl2pPr>
            <a:lvl3pPr marL="694944" indent="0">
              <a:buNone/>
              <a:defRPr sz="1368" b="1"/>
            </a:lvl3pPr>
            <a:lvl4pPr marL="1042416" indent="0">
              <a:buNone/>
              <a:defRPr sz="1216" b="1"/>
            </a:lvl4pPr>
            <a:lvl5pPr marL="1389888" indent="0">
              <a:buNone/>
              <a:defRPr sz="1216" b="1"/>
            </a:lvl5pPr>
            <a:lvl6pPr marL="1737360" indent="0">
              <a:buNone/>
              <a:defRPr sz="1216" b="1"/>
            </a:lvl6pPr>
            <a:lvl7pPr marL="2084832" indent="0">
              <a:buNone/>
              <a:defRPr sz="1216" b="1"/>
            </a:lvl7pPr>
            <a:lvl8pPr marL="2432304" indent="0">
              <a:buNone/>
              <a:defRPr sz="1216" b="1"/>
            </a:lvl8pPr>
            <a:lvl9pPr marL="2779776" indent="0">
              <a:buNone/>
              <a:defRPr sz="121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07678" y="1903741"/>
            <a:ext cx="4793099" cy="2800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2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5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86" y="347451"/>
            <a:ext cx="3636295" cy="1216078"/>
          </a:xfrm>
        </p:spPr>
        <p:txBody>
          <a:bodyPr anchor="b"/>
          <a:lstStyle>
            <a:lvl1pPr>
              <a:defRPr sz="2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099" y="750398"/>
            <a:ext cx="5707678" cy="3703730"/>
          </a:xfrm>
        </p:spPr>
        <p:txBody>
          <a:bodyPr/>
          <a:lstStyle>
            <a:lvl1pPr>
              <a:defRPr sz="2432"/>
            </a:lvl1pPr>
            <a:lvl2pPr>
              <a:defRPr sz="2128"/>
            </a:lvl2pPr>
            <a:lvl3pPr>
              <a:defRPr sz="1824"/>
            </a:lvl3pPr>
            <a:lvl4pPr>
              <a:defRPr sz="1520"/>
            </a:lvl4pPr>
            <a:lvl5pPr>
              <a:defRPr sz="1520"/>
            </a:lvl5pPr>
            <a:lvl6pPr>
              <a:defRPr sz="1520"/>
            </a:lvl6pPr>
            <a:lvl7pPr>
              <a:defRPr sz="1520"/>
            </a:lvl7pPr>
            <a:lvl8pPr>
              <a:defRPr sz="1520"/>
            </a:lvl8pPr>
            <a:lvl9pPr>
              <a:defRPr sz="15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6586" y="1563529"/>
            <a:ext cx="3636295" cy="2896631"/>
          </a:xfrm>
        </p:spPr>
        <p:txBody>
          <a:bodyPr/>
          <a:lstStyle>
            <a:lvl1pPr marL="0" indent="0">
              <a:buNone/>
              <a:defRPr sz="1216"/>
            </a:lvl1pPr>
            <a:lvl2pPr marL="347472" indent="0">
              <a:buNone/>
              <a:defRPr sz="1064"/>
            </a:lvl2pPr>
            <a:lvl3pPr marL="694944" indent="0">
              <a:buNone/>
              <a:defRPr sz="912"/>
            </a:lvl3pPr>
            <a:lvl4pPr marL="1042416" indent="0">
              <a:buNone/>
              <a:defRPr sz="760"/>
            </a:lvl4pPr>
            <a:lvl5pPr marL="1389888" indent="0">
              <a:buNone/>
              <a:defRPr sz="760"/>
            </a:lvl5pPr>
            <a:lvl6pPr marL="1737360" indent="0">
              <a:buNone/>
              <a:defRPr sz="760"/>
            </a:lvl6pPr>
            <a:lvl7pPr marL="2084832" indent="0">
              <a:buNone/>
              <a:defRPr sz="760"/>
            </a:lvl7pPr>
            <a:lvl8pPr marL="2432304" indent="0">
              <a:buNone/>
              <a:defRPr sz="760"/>
            </a:lvl8pPr>
            <a:lvl9pPr marL="2779776" indent="0">
              <a:buNone/>
              <a:defRPr sz="76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2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86" y="347451"/>
            <a:ext cx="3636295" cy="1216078"/>
          </a:xfrm>
        </p:spPr>
        <p:txBody>
          <a:bodyPr anchor="b"/>
          <a:lstStyle>
            <a:lvl1pPr>
              <a:defRPr sz="2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93099" y="750398"/>
            <a:ext cx="5707678" cy="3703730"/>
          </a:xfrm>
        </p:spPr>
        <p:txBody>
          <a:bodyPr anchor="t"/>
          <a:lstStyle>
            <a:lvl1pPr marL="0" indent="0">
              <a:buNone/>
              <a:defRPr sz="2432"/>
            </a:lvl1pPr>
            <a:lvl2pPr marL="347472" indent="0">
              <a:buNone/>
              <a:defRPr sz="2128"/>
            </a:lvl2pPr>
            <a:lvl3pPr marL="694944" indent="0">
              <a:buNone/>
              <a:defRPr sz="1824"/>
            </a:lvl3pPr>
            <a:lvl4pPr marL="1042416" indent="0">
              <a:buNone/>
              <a:defRPr sz="1520"/>
            </a:lvl4pPr>
            <a:lvl5pPr marL="1389888" indent="0">
              <a:buNone/>
              <a:defRPr sz="1520"/>
            </a:lvl5pPr>
            <a:lvl6pPr marL="1737360" indent="0">
              <a:buNone/>
              <a:defRPr sz="1520"/>
            </a:lvl6pPr>
            <a:lvl7pPr marL="2084832" indent="0">
              <a:buNone/>
              <a:defRPr sz="1520"/>
            </a:lvl7pPr>
            <a:lvl8pPr marL="2432304" indent="0">
              <a:buNone/>
              <a:defRPr sz="1520"/>
            </a:lvl8pPr>
            <a:lvl9pPr marL="2779776" indent="0">
              <a:buNone/>
              <a:defRPr sz="1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6586" y="1563529"/>
            <a:ext cx="3636295" cy="2896631"/>
          </a:xfrm>
        </p:spPr>
        <p:txBody>
          <a:bodyPr/>
          <a:lstStyle>
            <a:lvl1pPr marL="0" indent="0">
              <a:buNone/>
              <a:defRPr sz="1216"/>
            </a:lvl1pPr>
            <a:lvl2pPr marL="347472" indent="0">
              <a:buNone/>
              <a:defRPr sz="1064"/>
            </a:lvl2pPr>
            <a:lvl3pPr marL="694944" indent="0">
              <a:buNone/>
              <a:defRPr sz="912"/>
            </a:lvl3pPr>
            <a:lvl4pPr marL="1042416" indent="0">
              <a:buNone/>
              <a:defRPr sz="760"/>
            </a:lvl4pPr>
            <a:lvl5pPr marL="1389888" indent="0">
              <a:buNone/>
              <a:defRPr sz="760"/>
            </a:lvl5pPr>
            <a:lvl6pPr marL="1737360" indent="0">
              <a:buNone/>
              <a:defRPr sz="760"/>
            </a:lvl6pPr>
            <a:lvl7pPr marL="2084832" indent="0">
              <a:buNone/>
              <a:defRPr sz="760"/>
            </a:lvl7pPr>
            <a:lvl8pPr marL="2432304" indent="0">
              <a:buNone/>
              <a:defRPr sz="760"/>
            </a:lvl8pPr>
            <a:lvl9pPr marL="2779776" indent="0">
              <a:buNone/>
              <a:defRPr sz="76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5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117" y="277478"/>
            <a:ext cx="9724192" cy="1007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5117" y="1387390"/>
            <a:ext cx="9724192" cy="330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117" y="4830533"/>
            <a:ext cx="2536746" cy="277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8579A-98C4-314F-A5D6-520C267DAC40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4654" y="4830533"/>
            <a:ext cx="3805118" cy="277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2562" y="4830533"/>
            <a:ext cx="2536746" cy="277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1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94944" rtl="0" eaLnBrk="1" latinLnBrk="0" hangingPunct="1">
        <a:lnSpc>
          <a:spcPct val="90000"/>
        </a:lnSpc>
        <a:spcBef>
          <a:spcPct val="0"/>
        </a:spcBef>
        <a:buNone/>
        <a:defRPr sz="33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736" indent="-173736" algn="l" defTabSz="694944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128" kern="120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824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4pPr>
      <a:lvl5pPr marL="1563624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5pPr>
      <a:lvl6pPr marL="1911096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6pPr>
      <a:lvl7pPr marL="2258568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7pPr>
      <a:lvl8pPr marL="2606040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8pPr>
      <a:lvl9pPr marL="2953512" indent="-173736" algn="l" defTabSz="694944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1pPr>
      <a:lvl2pPr marL="347472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3pPr>
      <a:lvl4pPr marL="1042416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4pPr>
      <a:lvl5pPr marL="1389888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7pPr>
      <a:lvl8pPr marL="2432304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8pPr>
      <a:lvl9pPr marL="2779776" algn="l" defTabSz="694944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F1244-9CD0-E148-96CA-FD2EB89C1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0" r="6837" b="71103"/>
          <a:stretch/>
        </p:blipFill>
        <p:spPr>
          <a:xfrm>
            <a:off x="9241073" y="143435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F3696-9C07-5A49-A745-8DAD45CF5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0" r="6837" b="71103"/>
          <a:stretch/>
        </p:blipFill>
        <p:spPr>
          <a:xfrm>
            <a:off x="9241072" y="3478305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833715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must be the new doctor! I have been waiting for you…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307977"/>
            <a:ext cx="5952565" cy="1788458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is impossible to recognize you, with that mask…</a:t>
            </a:r>
          </a:p>
          <a:p>
            <a:pPr algn="ctr"/>
            <a:r>
              <a:rPr lang="en-US" dirty="0"/>
              <a:t>I am sure you are as talented as the old doctor!</a:t>
            </a:r>
          </a:p>
          <a:p>
            <a:pPr algn="ctr"/>
            <a:r>
              <a:rPr lang="en-US" dirty="0"/>
              <a:t>Please help me, we have plenty of time today.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And as a reward, I will make you try my new recipe.</a:t>
            </a:r>
          </a:p>
          <a:p>
            <a:pPr algn="ctr"/>
            <a:r>
              <a:rPr lang="en-US" dirty="0"/>
              <a:t>I baked delicious broccoli cookies!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1277469"/>
            <a:ext cx="5952565" cy="1730189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Sorry ma’am, you must mistake me for my old grandpa.</a:t>
            </a:r>
          </a:p>
          <a:p>
            <a:pPr algn="ctr"/>
            <a:r>
              <a:rPr lang="en-US" dirty="0"/>
              <a:t>I am wearing the same outfit, and I have his old manual, </a:t>
            </a:r>
          </a:p>
          <a:p>
            <a:pPr algn="ctr"/>
            <a:r>
              <a:rPr lang="en-US" dirty="0"/>
              <a:t>but I have no experience, no way I can help you.</a:t>
            </a:r>
          </a:p>
          <a:p>
            <a:pPr algn="ctr"/>
            <a:endParaRPr lang="en-US" sz="1050" dirty="0"/>
          </a:p>
          <a:p>
            <a:pPr algn="ctr"/>
            <a:r>
              <a:rPr lang="en-US" dirty="0"/>
              <a:t>Also, I plan to be in town only for one week, </a:t>
            </a:r>
          </a:p>
          <a:p>
            <a:pPr algn="ctr"/>
            <a:r>
              <a:rPr lang="en-US" dirty="0"/>
              <a:t>I do not have time for this…</a:t>
            </a:r>
          </a:p>
        </p:txBody>
      </p:sp>
    </p:spTree>
    <p:extLst>
      <p:ext uri="{BB962C8B-B14F-4D97-AF65-F5344CB8AC3E}">
        <p14:creationId xmlns:p14="http://schemas.microsoft.com/office/powerpoint/2010/main" val="313365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3" y="143435"/>
            <a:ext cx="495199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THANK YOU SO MUCH!!!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is the your last day in town,</a:t>
            </a:r>
          </a:p>
          <a:p>
            <a:pPr algn="ctr"/>
            <a:r>
              <a:rPr lang="en-US" dirty="0"/>
              <a:t>Time for the last check-up visits!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4951997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 don’t waste time!</a:t>
            </a:r>
          </a:p>
          <a:p>
            <a:pPr algn="ctr"/>
            <a:r>
              <a:rPr lang="en-US" dirty="0"/>
              <a:t>I have a delicious cake in the oven,</a:t>
            </a:r>
          </a:p>
          <a:p>
            <a:pPr algn="ctr"/>
            <a:r>
              <a:rPr lang="en-US" dirty="0"/>
              <a:t>I do not want to burn it (again)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3" y="2115670"/>
            <a:ext cx="4951996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 OK, but I do not have much time!</a:t>
            </a:r>
          </a:p>
          <a:p>
            <a:pPr algn="ctr"/>
            <a:r>
              <a:rPr lang="en-US" dirty="0"/>
              <a:t>(They are so demanding, but I will miss them)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F534B6-1321-FB49-A13D-BA5E633253C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097" r="28623" b="75627"/>
          <a:stretch/>
        </p:blipFill>
        <p:spPr>
          <a:xfrm>
            <a:off x="9729644" y="2667894"/>
            <a:ext cx="1371600" cy="128016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ECCD9-AB7B-7B40-8217-F0CB9A757A0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473" r="20633" b="76091"/>
          <a:stretch/>
        </p:blipFill>
        <p:spPr>
          <a:xfrm>
            <a:off x="8358044" y="2300377"/>
            <a:ext cx="1371600" cy="1280160"/>
          </a:xfrm>
          <a:prstGeom prst="ellipse">
            <a:avLst/>
          </a:prstGeom>
          <a:ln w="63500" cap="rnd">
            <a:solidFill>
              <a:srgbClr val="7030A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362755-7A84-8D46-8D8B-644FF060544B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3670" t="4644" r="17245" b="67834"/>
          <a:stretch/>
        </p:blipFill>
        <p:spPr>
          <a:xfrm>
            <a:off x="9411070" y="1515077"/>
            <a:ext cx="1371600" cy="1280160"/>
          </a:xfrm>
          <a:prstGeom prst="ellipse">
            <a:avLst/>
          </a:prstGeom>
          <a:ln w="63500" cap="rnd">
            <a:solidFill>
              <a:srgbClr val="FFFF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5AA2FE-673E-6B4D-A104-E9AE3F22F4EF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8053" t="4816" r="15682" b="70931"/>
          <a:stretch/>
        </p:blipFill>
        <p:spPr>
          <a:xfrm>
            <a:off x="9329086" y="156881"/>
            <a:ext cx="1371600" cy="1280160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BCF59-3A7B-B745-81CB-6E46B0F34272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8049" t="-52" r="28126" b="74939"/>
          <a:stretch/>
        </p:blipFill>
        <p:spPr>
          <a:xfrm flipH="1">
            <a:off x="8039469" y="942181"/>
            <a:ext cx="1371600" cy="1280160"/>
          </a:xfrm>
          <a:prstGeom prst="ellipse">
            <a:avLst/>
          </a:prstGeom>
          <a:ln w="63500" cap="rnd">
            <a:solidFill>
              <a:srgbClr val="00B0F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7C97AD-019A-D84F-A28E-4EB9DF80EA50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25580" r="6837" b="71103"/>
          <a:stretch/>
        </p:blipFill>
        <p:spPr>
          <a:xfrm>
            <a:off x="8049741" y="3580537"/>
            <a:ext cx="1371600" cy="1280160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5591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511A3B-A62D-E14A-BE44-8BC75BA9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8704" y="0"/>
            <a:ext cx="11558892" cy="64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8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F46620-D1A7-4A41-BCF2-C15CBC613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7" r="28623" b="75627"/>
          <a:stretch/>
        </p:blipFill>
        <p:spPr>
          <a:xfrm>
            <a:off x="4480815" y="1506071"/>
            <a:ext cx="1567187" cy="140473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9CFE9-8C5D-AF44-8027-8C4218D1D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73" r="20633" b="76091"/>
          <a:stretch/>
        </p:blipFill>
        <p:spPr>
          <a:xfrm>
            <a:off x="4480815" y="47553"/>
            <a:ext cx="1479177" cy="1308846"/>
          </a:xfrm>
          <a:prstGeom prst="ellipse">
            <a:avLst/>
          </a:prstGeom>
          <a:ln w="63500" cap="rnd">
            <a:solidFill>
              <a:srgbClr val="7030A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15F6A-CB70-6B46-86D5-4CFDD9B88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70" t="4644" r="17245" b="67834"/>
          <a:stretch/>
        </p:blipFill>
        <p:spPr>
          <a:xfrm>
            <a:off x="7984380" y="98611"/>
            <a:ext cx="1401726" cy="1308847"/>
          </a:xfrm>
          <a:prstGeom prst="ellipse">
            <a:avLst/>
          </a:prstGeom>
          <a:ln w="63500" cap="rnd">
            <a:solidFill>
              <a:srgbClr val="FFFF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9B38C-A3EA-2041-9E5D-A93C93EE59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53" t="4816" r="15682" b="70931"/>
          <a:stretch/>
        </p:blipFill>
        <p:spPr>
          <a:xfrm>
            <a:off x="9795251" y="143435"/>
            <a:ext cx="1435992" cy="1264023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341793-7EC8-C64A-8C09-129CF25A6A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49" t="-52" r="28126" b="74939"/>
          <a:stretch/>
        </p:blipFill>
        <p:spPr>
          <a:xfrm flipH="1">
            <a:off x="6291687" y="98611"/>
            <a:ext cx="1461249" cy="130884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1D861-9D81-1A4A-AE3B-D1CB409B18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80" r="6837" b="71103"/>
          <a:stretch/>
        </p:blipFill>
        <p:spPr>
          <a:xfrm>
            <a:off x="2456427" y="22410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11D255-8561-B74A-9CD2-9A96E445C7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14" b="68522"/>
          <a:stretch/>
        </p:blipFill>
        <p:spPr>
          <a:xfrm>
            <a:off x="71718" y="98611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3237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458789" y="-823119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-45799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1. Visit the Patients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4460" y="867573"/>
            <a:ext cx="11587163" cy="5167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Each day some patients seek your help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Sometimes their symptoms are visible, other times you cannot be sure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can run tests (blue icons) to learn more about their symptoms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a patient to read their report, then click on the test icons to update the report with the new results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Your tests are not perfect, you can improve them during the game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have a limited number of tests available every day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the red icon (home) to return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48339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458789" y="-823119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-45799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2. Consult the Manual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4460" y="867573"/>
            <a:ext cx="11587163" cy="5167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the manual (yellow icon) to see the list of known diseases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unlock more diseases and symptoms during the game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Each disease has a typical pattern of symptoms.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Some of them always appear in the sick patients, others never appear, and others might appear with different likelihood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Consult the manual to decide which tests are most useful for your diagnosis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 manual also contains the correct treatment for each disease</a:t>
            </a:r>
          </a:p>
        </p:txBody>
      </p:sp>
    </p:spTree>
    <p:extLst>
      <p:ext uri="{BB962C8B-B14F-4D97-AF65-F5344CB8AC3E}">
        <p14:creationId xmlns:p14="http://schemas.microsoft.com/office/powerpoint/2010/main" val="38320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458789" y="-823119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-45799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3. Treat the Patients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4460" y="867573"/>
            <a:ext cx="11587163" cy="5167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When you run out of tests, it’s time to treat you patients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a patient to open the report page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cannot run tests anymore, but you can assign a treatment to each patient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the right column to assign a medicinal herb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find the correct treatment for each disease in the manual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After you choose a treatment for each patient, the day is over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will see the report with information about which patients are healed</a:t>
            </a:r>
          </a:p>
        </p:txBody>
      </p:sp>
    </p:spTree>
    <p:extLst>
      <p:ext uri="{BB962C8B-B14F-4D97-AF65-F5344CB8AC3E}">
        <p14:creationId xmlns:p14="http://schemas.microsoft.com/office/powerpoint/2010/main" val="296280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458789" y="-823119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-45799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4. Experience and Days Progression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4460" y="867573"/>
            <a:ext cx="11587163" cy="5167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In order to proceed, you need to save at least the target number of patients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If you fail, you will restart the day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If you succeed, you also collect experience based on which patient you saved. Each patient has a different experience value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Experience points make you advance to the next level and unlock new skills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can use the skill points to improve the accuracy of your test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 test with higher accuracy makes fewer mistakes</a:t>
            </a:r>
          </a:p>
        </p:txBody>
      </p:sp>
    </p:spTree>
    <p:extLst>
      <p:ext uri="{BB962C8B-B14F-4D97-AF65-F5344CB8AC3E}">
        <p14:creationId xmlns:p14="http://schemas.microsoft.com/office/powerpoint/2010/main" val="207242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8EE5A0-013B-A042-BEB1-75AAFAEAD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1368" y="-823119"/>
            <a:ext cx="605802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2C6DD-4BE8-7D47-BEF6-9FC6FD83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278" y1="2444" x2="86944" y2="3195"/>
                        <a14:foregroundMark x1="92222" y1="2068" x2="90833" y2="11090"/>
                        <a14:foregroundMark x1="9722" y1="3195" x2="4444" y2="7519"/>
                        <a14:foregroundMark x1="13056" y1="7331" x2="83333" y2="6203"/>
                        <a14:foregroundMark x1="89444" y1="12218" x2="64444" y2="7331"/>
                        <a14:foregroundMark x1="88611" y1="29699" x2="91389" y2="30075"/>
                        <a14:foregroundMark x1="93889" y1="96053" x2="35556" y2="96429"/>
                        <a14:foregroundMark x1="8333" y1="98308" x2="31389" y2="97368"/>
                        <a14:foregroundMark x1="94167" y1="64286" x2="91389" y2="62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388" y="-594519"/>
            <a:ext cx="297656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F66B2-5714-9747-8A6C-06AD83530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7"/>
          <a:stretch/>
        </p:blipFill>
        <p:spPr>
          <a:xfrm>
            <a:off x="-458788" y="-823119"/>
            <a:ext cx="4953000" cy="3300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31810-E397-EF40-A8DF-EBA2E62E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4988" y="1447489"/>
            <a:ext cx="3548063" cy="4587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3725F-E7B5-A140-85EB-1708F011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41" y="-313240"/>
            <a:ext cx="3776663" cy="558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4423D-9DB7-184E-B442-BFDAD014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909" y="-823119"/>
            <a:ext cx="5348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2337-CF6D-EF45-8A87-F84C15C8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SLIDES FOR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8225-548D-CE4B-8C05-83EDA5F2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BUTTONS</a:t>
            </a:r>
          </a:p>
        </p:txBody>
      </p:sp>
    </p:spTree>
    <p:extLst>
      <p:ext uri="{BB962C8B-B14F-4D97-AF65-F5344CB8AC3E}">
        <p14:creationId xmlns:p14="http://schemas.microsoft.com/office/powerpoint/2010/main" val="1926433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A7B36A-A225-5F47-BDE5-A394D17A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-279400"/>
            <a:ext cx="7145170" cy="57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6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458789" y="-823119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AAB9-341C-0C40-9EA5-E1D0E62D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THE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A24EB-10FA-0941-BC01-7BE370CB8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5" y="1002506"/>
            <a:ext cx="10878879" cy="4351338"/>
          </a:xfrm>
        </p:spPr>
        <p:txBody>
          <a:bodyPr/>
          <a:lstStyle/>
          <a:p>
            <a:r>
              <a:rPr lang="en-US" dirty="0"/>
              <a:t>Each day some patients seek your help</a:t>
            </a:r>
          </a:p>
          <a:p>
            <a:r>
              <a:rPr lang="en-US" dirty="0"/>
              <a:t>Sometimes their symptoms are visible, other times you cannot be sure</a:t>
            </a:r>
          </a:p>
          <a:p>
            <a:r>
              <a:rPr lang="en-US" dirty="0"/>
              <a:t>You can run tests (blue icons) to learn more about their symptoms</a:t>
            </a:r>
          </a:p>
          <a:p>
            <a:r>
              <a:rPr lang="en-US" dirty="0"/>
              <a:t>Click on a patient to read their report, then click on the test icons to update the report with the new results</a:t>
            </a:r>
          </a:p>
          <a:p>
            <a:r>
              <a:rPr lang="en-US" dirty="0"/>
              <a:t>Your tests are not perfect, you can improve them during the game</a:t>
            </a:r>
          </a:p>
          <a:p>
            <a:r>
              <a:rPr lang="en-US" dirty="0"/>
              <a:t>You have a limited number of tests available every day</a:t>
            </a:r>
          </a:p>
          <a:p>
            <a:r>
              <a:rPr lang="en-US" dirty="0"/>
              <a:t>Click on the red icon (home) to return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40561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B720-F404-9C40-8A26-B2B716AA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 THE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1C04-F45A-E843-A6E2-FC59DBA9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manual (yellow icon) to see the list of known diseases</a:t>
            </a:r>
          </a:p>
          <a:p>
            <a:r>
              <a:rPr lang="en-US" dirty="0"/>
              <a:t>You unlock more diseases and symptoms during the game</a:t>
            </a:r>
          </a:p>
          <a:p>
            <a:r>
              <a:rPr lang="en-US" dirty="0"/>
              <a:t>Each disease has a typical pattern of symptoms. Some of them always appear in the sick patients, others never appear, and others might appear with different likelihood</a:t>
            </a:r>
          </a:p>
          <a:p>
            <a:r>
              <a:rPr lang="en-US" dirty="0"/>
              <a:t>Make sure you consult the manual to decide which tests are most useful for your diagnosis</a:t>
            </a:r>
          </a:p>
          <a:p>
            <a:r>
              <a:rPr lang="en-US" dirty="0"/>
              <a:t>The manual also contains the suggested treatment for each disease</a:t>
            </a:r>
          </a:p>
        </p:txBody>
      </p:sp>
    </p:spTree>
    <p:extLst>
      <p:ext uri="{BB962C8B-B14F-4D97-AF65-F5344CB8AC3E}">
        <p14:creationId xmlns:p14="http://schemas.microsoft.com/office/powerpoint/2010/main" val="394166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84D4-4BA0-8D42-A2B9-06F5443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 THE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9FC5-D3D9-9845-958C-C32EECE7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run out of tests, it’s time to treat you patients</a:t>
            </a:r>
          </a:p>
          <a:p>
            <a:r>
              <a:rPr lang="en-US" dirty="0"/>
              <a:t>Click on a patient to open the report page</a:t>
            </a:r>
          </a:p>
          <a:p>
            <a:r>
              <a:rPr lang="en-US" dirty="0"/>
              <a:t>You cannot run tests anymore, but you can assign a treatment to each patient</a:t>
            </a:r>
          </a:p>
          <a:p>
            <a:r>
              <a:rPr lang="en-US" dirty="0"/>
              <a:t>Click on the right column to assign a medicinal herb</a:t>
            </a:r>
          </a:p>
          <a:p>
            <a:r>
              <a:rPr lang="en-US" dirty="0"/>
              <a:t>You find the correct treatment for each disease in the manual</a:t>
            </a:r>
          </a:p>
          <a:p>
            <a:r>
              <a:rPr lang="en-US" dirty="0"/>
              <a:t>After you choose a treatment for each patient, the day is over</a:t>
            </a:r>
          </a:p>
          <a:p>
            <a:r>
              <a:rPr lang="en-US" dirty="0"/>
              <a:t>You will see the report with information about which patients are healed</a:t>
            </a:r>
          </a:p>
        </p:txBody>
      </p:sp>
    </p:spTree>
    <p:extLst>
      <p:ext uri="{BB962C8B-B14F-4D97-AF65-F5344CB8AC3E}">
        <p14:creationId xmlns:p14="http://schemas.microsoft.com/office/powerpoint/2010/main" val="2080014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226B-209E-3741-AD47-D47514A2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AND DAYS 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C6A6-0BD2-A94C-AFF3-E642DD6C7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proceed to the next day, you need to save at least the target number of patients</a:t>
            </a:r>
          </a:p>
          <a:p>
            <a:r>
              <a:rPr lang="en-US" dirty="0"/>
              <a:t>If you fail, you will restart the day</a:t>
            </a:r>
          </a:p>
          <a:p>
            <a:r>
              <a:rPr lang="en-US" dirty="0"/>
              <a:t>If you succeed, you also collect experience based on which patient you saved. Each patient has a different experience value</a:t>
            </a:r>
          </a:p>
          <a:p>
            <a:r>
              <a:rPr lang="en-US" dirty="0"/>
              <a:t>Experience points make you advance to the next level and unlock new skills</a:t>
            </a:r>
          </a:p>
          <a:p>
            <a:r>
              <a:rPr lang="en-US" dirty="0"/>
              <a:t>You can use the skill points to improve the accuracy of your test</a:t>
            </a:r>
          </a:p>
          <a:p>
            <a:r>
              <a:rPr lang="en-US" dirty="0"/>
              <a:t>A test with higher accuracy makes fewer mistakes</a:t>
            </a:r>
          </a:p>
        </p:txBody>
      </p:sp>
    </p:spTree>
    <p:extLst>
      <p:ext uri="{BB962C8B-B14F-4D97-AF65-F5344CB8AC3E}">
        <p14:creationId xmlns:p14="http://schemas.microsoft.com/office/powerpoint/2010/main" val="247247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So… you are the “young doctor.”</a:t>
            </a:r>
          </a:p>
          <a:p>
            <a:pPr algn="ctr"/>
            <a:r>
              <a:rPr lang="en-US" dirty="0"/>
              <a:t>The village is small, and Bella told everyone about you</a:t>
            </a:r>
          </a:p>
          <a:p>
            <a:pPr algn="ctr"/>
            <a:r>
              <a:rPr lang="en-US" dirty="0"/>
              <a:t>(and also about the broccoli cookie, blah!)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guess you can help me, I found not help in this book…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Sorry to bother you, but I am also in need for help.</a:t>
            </a:r>
          </a:p>
          <a:p>
            <a:pPr algn="ctr"/>
            <a:r>
              <a:rPr lang="en-US" dirty="0"/>
              <a:t>Please, we really need you. Everyone in the village</a:t>
            </a:r>
          </a:p>
          <a:p>
            <a:pPr algn="ctr"/>
            <a:r>
              <a:rPr lang="en-US" dirty="0"/>
              <a:t>is happy to help each other, we will not forget this!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guess I am doomed! What a terrible vacation.</a:t>
            </a:r>
          </a:p>
          <a:p>
            <a:pPr algn="ctr"/>
            <a:r>
              <a:rPr lang="en-US" dirty="0"/>
              <a:t>I have only a few days left in the village, </a:t>
            </a:r>
          </a:p>
          <a:p>
            <a:pPr algn="ctr"/>
            <a:r>
              <a:rPr lang="en-US" dirty="0"/>
              <a:t>I wonder how desperate they are to ask help to me…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E38280-6EA4-6649-A812-514AA69A2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7" r="28623" b="75627"/>
          <a:stretch/>
        </p:blipFill>
        <p:spPr>
          <a:xfrm>
            <a:off x="9098456" y="560292"/>
            <a:ext cx="1567187" cy="140473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509F2-9A7E-904A-99BA-C6F985DCA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73" r="20633" b="76091"/>
          <a:stretch/>
        </p:blipFill>
        <p:spPr>
          <a:xfrm>
            <a:off x="9142462" y="3687224"/>
            <a:ext cx="1479177" cy="1308846"/>
          </a:xfrm>
          <a:prstGeom prst="ellipse">
            <a:avLst/>
          </a:prstGeom>
          <a:ln w="63500" cap="rnd">
            <a:solidFill>
              <a:srgbClr val="7030A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7891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2880-770C-4546-8657-0ECB4B4B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815F-7668-E747-B72D-314C18E35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THAT YOU CAN GET EXPERIENCE AND USE IT TO IMPROVE SKILLS AND BE MORE ACCURATE</a:t>
            </a:r>
          </a:p>
          <a:p>
            <a:r>
              <a:rPr lang="en-US" dirty="0"/>
              <a:t>FROM NOW ON YOU HAVE FEWER TESTS AVAILABLE EACH DAY</a:t>
            </a:r>
          </a:p>
          <a:p>
            <a:r>
              <a:rPr lang="en-US" dirty="0"/>
              <a:t>CHOOSE CAREFULLY THE TEST TO USE</a:t>
            </a:r>
          </a:p>
        </p:txBody>
      </p:sp>
    </p:spTree>
    <p:extLst>
      <p:ext uri="{BB962C8B-B14F-4D97-AF65-F5344CB8AC3E}">
        <p14:creationId xmlns:p14="http://schemas.microsoft.com/office/powerpoint/2010/main" val="302971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So… you are the “young doctor.”</a:t>
            </a:r>
          </a:p>
          <a:p>
            <a:pPr algn="ctr"/>
            <a:r>
              <a:rPr lang="en-US" dirty="0"/>
              <a:t>The village is small, and Bella told everyone about you</a:t>
            </a:r>
          </a:p>
          <a:p>
            <a:pPr algn="ctr"/>
            <a:r>
              <a:rPr lang="en-US" dirty="0"/>
              <a:t>(and also about the broccoli cookie, blah!)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guess you can help me, I found not help in this book…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Sorry to bother you, but I am also in need for help.</a:t>
            </a:r>
          </a:p>
          <a:p>
            <a:pPr algn="ctr"/>
            <a:r>
              <a:rPr lang="en-US" dirty="0"/>
              <a:t>Please, we really need you. Everyone in the village</a:t>
            </a:r>
          </a:p>
          <a:p>
            <a:pPr algn="ctr"/>
            <a:r>
              <a:rPr lang="en-US" dirty="0"/>
              <a:t>is happy to help each other, we will not forget this!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guess I am doomed! What a terrible vacation.</a:t>
            </a:r>
          </a:p>
          <a:p>
            <a:pPr algn="ctr"/>
            <a:r>
              <a:rPr lang="en-US" dirty="0"/>
              <a:t>I have only a few days left in the village, </a:t>
            </a:r>
          </a:p>
          <a:p>
            <a:pPr algn="ctr"/>
            <a:r>
              <a:rPr lang="en-US" dirty="0"/>
              <a:t>I wonder how desperate they are to ask help to me…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17D392-77F4-8E41-B870-3940ABA7C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49" t="-52" r="28126" b="74939"/>
          <a:stretch/>
        </p:blipFill>
        <p:spPr>
          <a:xfrm flipH="1">
            <a:off x="9438299" y="3594847"/>
            <a:ext cx="1461249" cy="130884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E3E2A-2047-2048-8F2E-BBE2C64B12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0" r="6837" b="71103"/>
          <a:stretch/>
        </p:blipFill>
        <p:spPr>
          <a:xfrm>
            <a:off x="9241077" y="515469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81968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EC25-B84F-9941-A9AF-DF8C6E1E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6132-1CA2-B14C-AD5F-BEAC5A1C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THAT RECURRENT PATIENTS ARE EASIER TO CURE (SOME SYMPTOMS ARE ALREADY REVEALED) BUT GIVE LESS EXPERIENCE</a:t>
            </a:r>
          </a:p>
        </p:txBody>
      </p:sp>
    </p:spTree>
    <p:extLst>
      <p:ext uri="{BB962C8B-B14F-4D97-AF65-F5344CB8AC3E}">
        <p14:creationId xmlns:p14="http://schemas.microsoft.com/office/powerpoint/2010/main" val="58184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So… you are the “young doctor.”</a:t>
            </a:r>
          </a:p>
          <a:p>
            <a:pPr algn="ctr"/>
            <a:r>
              <a:rPr lang="en-US" dirty="0"/>
              <a:t>The village is small, and Bella told everyone about you</a:t>
            </a:r>
          </a:p>
          <a:p>
            <a:pPr algn="ctr"/>
            <a:r>
              <a:rPr lang="en-US" dirty="0"/>
              <a:t>(and also about the broccoli cookie, blah!)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guess you can help me, I found not help in this book…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Sorry to bother you, but I am also in need for help.</a:t>
            </a:r>
          </a:p>
          <a:p>
            <a:pPr algn="ctr"/>
            <a:r>
              <a:rPr lang="en-US" dirty="0"/>
              <a:t>Please, we really need you. Everyone in the village</a:t>
            </a:r>
          </a:p>
          <a:p>
            <a:pPr algn="ctr"/>
            <a:r>
              <a:rPr lang="en-US" dirty="0"/>
              <a:t>is happy to help each other, we will not forget this!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guess I am doomed! What a terrible vacation.</a:t>
            </a:r>
          </a:p>
          <a:p>
            <a:pPr algn="ctr"/>
            <a:r>
              <a:rPr lang="en-US" dirty="0"/>
              <a:t>I have only a few days left in the village, </a:t>
            </a:r>
          </a:p>
          <a:p>
            <a:pPr algn="ctr"/>
            <a:r>
              <a:rPr lang="en-US" dirty="0"/>
              <a:t>I wonder how desperate they are to ask help to me…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E92ED-282C-2E48-8E82-86523360B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0" t="4644" r="17245" b="67834"/>
          <a:stretch/>
        </p:blipFill>
        <p:spPr>
          <a:xfrm>
            <a:off x="9302191" y="3550023"/>
            <a:ext cx="1401726" cy="1308847"/>
          </a:xfrm>
          <a:prstGeom prst="ellipse">
            <a:avLst/>
          </a:prstGeom>
          <a:ln w="63500" cap="rnd">
            <a:solidFill>
              <a:srgbClr val="FFFF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155408-3CA5-A84E-A4B9-BEE61E69B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7" r="28623" b="75627"/>
          <a:stretch/>
        </p:blipFill>
        <p:spPr>
          <a:xfrm>
            <a:off x="9554838" y="457201"/>
            <a:ext cx="1567187" cy="140473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8414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So… you are the “young doctor.”</a:t>
            </a:r>
          </a:p>
          <a:p>
            <a:pPr algn="ctr"/>
            <a:r>
              <a:rPr lang="en-US" dirty="0"/>
              <a:t>The village is small, and Bella told everyone about you</a:t>
            </a:r>
          </a:p>
          <a:p>
            <a:pPr algn="ctr"/>
            <a:r>
              <a:rPr lang="en-US" dirty="0"/>
              <a:t>(and also about the broccoli cookie, blah!)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guess you can help me, I found not help in this book…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Sorry to bother you, but I am also in need for help.</a:t>
            </a:r>
          </a:p>
          <a:p>
            <a:pPr algn="ctr"/>
            <a:r>
              <a:rPr lang="en-US" dirty="0"/>
              <a:t>Please, we really need you. Everyone in the village</a:t>
            </a:r>
          </a:p>
          <a:p>
            <a:pPr algn="ctr"/>
            <a:r>
              <a:rPr lang="en-US" dirty="0"/>
              <a:t>is happy to help each other, we will not forget this!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guess I am doomed! What a terrible vacation.</a:t>
            </a:r>
          </a:p>
          <a:p>
            <a:pPr algn="ctr"/>
            <a:r>
              <a:rPr lang="en-US" dirty="0"/>
              <a:t>I have only a few days left in the village, </a:t>
            </a:r>
          </a:p>
          <a:p>
            <a:pPr algn="ctr"/>
            <a:r>
              <a:rPr lang="en-US" dirty="0"/>
              <a:t>I wonder how desperate they are to ask help to me…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2D63FC-FD61-FC45-A4EC-077DAFE6F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3" t="4816" r="15682" b="70931"/>
          <a:stretch/>
        </p:blipFill>
        <p:spPr>
          <a:xfrm>
            <a:off x="9454592" y="282388"/>
            <a:ext cx="1435992" cy="1264023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22A2E-3E83-C849-8B13-18F2CB9C5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3" t="4816" r="15682" b="70931"/>
          <a:stretch/>
        </p:blipFill>
        <p:spPr>
          <a:xfrm>
            <a:off x="9454592" y="3759816"/>
            <a:ext cx="1435992" cy="1264023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7538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D9D1-CA89-684B-AB64-44196078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4" b="68522"/>
          <a:stretch/>
        </p:blipFill>
        <p:spPr>
          <a:xfrm>
            <a:off x="125506" y="2411506"/>
            <a:ext cx="1846729" cy="164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DAE8E-3A5F-1A47-B013-F33F2FD4FB2C}"/>
              </a:ext>
            </a:extLst>
          </p:cNvPr>
          <p:cNvSpPr/>
          <p:nvPr/>
        </p:nvSpPr>
        <p:spPr>
          <a:xfrm>
            <a:off x="2366682" y="143435"/>
            <a:ext cx="5952565" cy="1541930"/>
          </a:xfrm>
          <a:prstGeom prst="wedgeRoundRectCallout">
            <a:avLst>
              <a:gd name="adj1" fmla="val 62441"/>
              <a:gd name="adj2" fmla="val 34086"/>
              <a:gd name="adj3" fmla="val 16667"/>
            </a:avLst>
          </a:prstGeom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So… you are the “young doctor.”</a:t>
            </a:r>
          </a:p>
          <a:p>
            <a:pPr algn="ctr"/>
            <a:r>
              <a:rPr lang="en-US" dirty="0"/>
              <a:t>The village is small, and Bella told everyone about you</a:t>
            </a:r>
          </a:p>
          <a:p>
            <a:pPr algn="ctr"/>
            <a:r>
              <a:rPr lang="en-US" dirty="0"/>
              <a:t>(and also about the broccoli cookie, blah!)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guess you can help me, I found not help in this book…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CC3EBC-1C1E-A841-825A-3039E0015CCF}"/>
              </a:ext>
            </a:extLst>
          </p:cNvPr>
          <p:cNvSpPr/>
          <p:nvPr/>
        </p:nvSpPr>
        <p:spPr>
          <a:xfrm>
            <a:off x="2366682" y="3687223"/>
            <a:ext cx="5952565" cy="1409211"/>
          </a:xfrm>
          <a:prstGeom prst="wedgeRoundRectCallout">
            <a:avLst>
              <a:gd name="adj1" fmla="val 60935"/>
              <a:gd name="adj2" fmla="val 1828"/>
              <a:gd name="adj3" fmla="val 16667"/>
            </a:avLst>
          </a:prstGeom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Sorry to bother you, but I am also in need for help.</a:t>
            </a:r>
          </a:p>
          <a:p>
            <a:pPr algn="ctr"/>
            <a:r>
              <a:rPr lang="en-US" dirty="0"/>
              <a:t>Please, we really need you. Everyone in the village</a:t>
            </a:r>
          </a:p>
          <a:p>
            <a:pPr algn="ctr"/>
            <a:r>
              <a:rPr lang="en-US" dirty="0"/>
              <a:t>is happy to help each other, we will not forget this!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847BB8B-F6E5-9C48-ABA0-98E5E336BF6F}"/>
              </a:ext>
            </a:extLst>
          </p:cNvPr>
          <p:cNvSpPr/>
          <p:nvPr/>
        </p:nvSpPr>
        <p:spPr>
          <a:xfrm>
            <a:off x="2366682" y="2115670"/>
            <a:ext cx="5952565" cy="1178858"/>
          </a:xfrm>
          <a:prstGeom prst="wedgeRoundRectCallout">
            <a:avLst>
              <a:gd name="adj1" fmla="val -60601"/>
              <a:gd name="adj2" fmla="val 5467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guess I am doomed! What a terrible vacation.</a:t>
            </a:r>
          </a:p>
          <a:p>
            <a:pPr algn="ctr"/>
            <a:r>
              <a:rPr lang="en-US" dirty="0"/>
              <a:t>I have only a few days left in the village, </a:t>
            </a:r>
          </a:p>
          <a:p>
            <a:pPr algn="ctr"/>
            <a:r>
              <a:rPr lang="en-US" dirty="0"/>
              <a:t>I wonder how desperate they are to ask help to me…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E58B1-93B8-934B-A9A6-3524B4421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3" t="4816" r="15682" b="70931"/>
          <a:stretch/>
        </p:blipFill>
        <p:spPr>
          <a:xfrm>
            <a:off x="9149793" y="143435"/>
            <a:ext cx="1435992" cy="1264023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576D48-6293-B74C-B54B-610A8C866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0" r="6837" b="71103"/>
          <a:stretch/>
        </p:blipFill>
        <p:spPr>
          <a:xfrm>
            <a:off x="9341321" y="3491752"/>
            <a:ext cx="1658471" cy="1506071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7444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1549</Words>
  <Application>Microsoft Macintosh PowerPoint</Application>
  <PresentationFormat>Custom</PresentationFormat>
  <Paragraphs>143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Apple Chancery</vt:lpstr>
      <vt:lpstr>Arial</vt:lpstr>
      <vt:lpstr>Calibri</vt:lpstr>
      <vt:lpstr>Calibri Light</vt:lpstr>
      <vt:lpstr>Office Theme</vt:lpstr>
      <vt:lpstr>PowerPoint Presentation</vt:lpstr>
      <vt:lpstr>ADD SLIDES FOR 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Visit the Patients</vt:lpstr>
      <vt:lpstr>2. Consult the Manual</vt:lpstr>
      <vt:lpstr>3. Treat the Patients</vt:lpstr>
      <vt:lpstr>4. Experience and Days Progression</vt:lpstr>
      <vt:lpstr>PowerPoint Presentation</vt:lpstr>
      <vt:lpstr>PowerPoint Presentation</vt:lpstr>
      <vt:lpstr>PowerPoint Presentation</vt:lpstr>
      <vt:lpstr>PowerPoint Presentation</vt:lpstr>
      <vt:lpstr>VISIT THE PATIENTS</vt:lpstr>
      <vt:lpstr>CONSULT THE MANUAL</vt:lpstr>
      <vt:lpstr>TREAT THE PATIENTS</vt:lpstr>
      <vt:lpstr>EXPERIENCE AND DAYS PROGRESSION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 THE PATIENTS</dc:title>
  <dc:creator>Silvio Ravaioli</dc:creator>
  <cp:lastModifiedBy>Silvio Ravaioli</cp:lastModifiedBy>
  <cp:revision>8</cp:revision>
  <dcterms:created xsi:type="dcterms:W3CDTF">2020-12-10T03:38:22Z</dcterms:created>
  <dcterms:modified xsi:type="dcterms:W3CDTF">2020-12-29T05:10:32Z</dcterms:modified>
</cp:coreProperties>
</file>